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72" r:id="rId3"/>
    <p:sldId id="259" r:id="rId4"/>
    <p:sldId id="275" r:id="rId5"/>
    <p:sldId id="299" r:id="rId6"/>
    <p:sldId id="280" r:id="rId7"/>
    <p:sldId id="300" r:id="rId8"/>
    <p:sldId id="283" r:id="rId9"/>
    <p:sldId id="276" r:id="rId10"/>
    <p:sldId id="286" r:id="rId11"/>
    <p:sldId id="301" r:id="rId12"/>
    <p:sldId id="287" r:id="rId13"/>
    <p:sldId id="290" r:id="rId14"/>
    <p:sldId id="291" r:id="rId15"/>
    <p:sldId id="293" r:id="rId16"/>
    <p:sldId id="294" r:id="rId17"/>
    <p:sldId id="295" r:id="rId18"/>
    <p:sldId id="302" r:id="rId19"/>
    <p:sldId id="304" r:id="rId20"/>
    <p:sldId id="303" r:id="rId21"/>
    <p:sldId id="268" r:id="rId22"/>
  </p:sldIdLst>
  <p:sldSz cx="18288000" cy="10287000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ckwell" panose="02060603020205020403" pitchFamily="18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F4FF"/>
    <a:srgbClr val="B40426"/>
    <a:srgbClr val="EFCFBF"/>
    <a:srgbClr val="FFFF99"/>
    <a:srgbClr val="FFFF66"/>
    <a:srgbClr val="ECD3C5"/>
    <a:srgbClr val="5F7FE8"/>
    <a:srgbClr val="DC5D4A"/>
    <a:srgbClr val="118DFF"/>
    <a:srgbClr val="051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94622" autoAdjust="0"/>
  </p:normalViewPr>
  <p:slideViewPr>
    <p:cSldViewPr>
      <p:cViewPr varScale="1">
        <p:scale>
          <a:sx n="58" d="100"/>
          <a:sy n="58" d="100"/>
        </p:scale>
        <p:origin x="737" y="5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D9BA3-4957-48E4-A622-4A11E150A7F7}" type="datetimeFigureOut">
              <a:rPr lang="en-US" smtClean="0"/>
              <a:t>06/08/2024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369AB-6BC3-43CD-9E05-837A6BC7D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33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>
                <a:latin typeface="Rockwell" panose="020606030202050204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>
                <a:latin typeface="Rockwell" panose="02060603020205020403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1946491" y="-1033863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81823" y="8052759"/>
            <a:ext cx="7913921" cy="444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27"/>
              </a:lnSpc>
              <a:spcBef>
                <a:spcPct val="0"/>
              </a:spcBef>
            </a:pPr>
            <a:r>
              <a:rPr lang="en-US" sz="3030" i="1" dirty="0">
                <a:solidFill>
                  <a:schemeClr val="bg1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Nguyen Trong Duc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9794" y="2543682"/>
            <a:ext cx="14197975" cy="3351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568"/>
              </a:lnSpc>
            </a:pPr>
            <a:r>
              <a:rPr lang="en-US" sz="10010" b="1" dirty="0">
                <a:solidFill>
                  <a:srgbClr val="FFFBFB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CUSTOMER CHURN PREDICTION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762000" y="618514"/>
            <a:ext cx="846187" cy="981086"/>
          </a:xfrm>
          <a:custGeom>
            <a:avLst/>
            <a:gdLst/>
            <a:ahLst/>
            <a:cxnLst/>
            <a:rect l="l" t="t" r="r" b="b"/>
            <a:pathLst>
              <a:path w="846187" h="981086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-228600" y="8801100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608814" y="5936600"/>
            <a:ext cx="9659937" cy="1607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8"/>
              </a:lnSpc>
            </a:pPr>
            <a:r>
              <a:rPr lang="en-US" sz="10010" b="1" dirty="0">
                <a:solidFill>
                  <a:srgbClr val="56AE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B14F40A6-4FBF-0CD6-1148-5B04EF116721}"/>
              </a:ext>
            </a:extLst>
          </p:cNvPr>
          <p:cNvSpPr txBox="1"/>
          <p:nvPr/>
        </p:nvSpPr>
        <p:spPr>
          <a:xfrm>
            <a:off x="-1905000" y="190500"/>
            <a:ext cx="8763000" cy="96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6268" b="1" dirty="0">
                <a:solidFill>
                  <a:srgbClr val="FFFF0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HEATMAP</a:t>
            </a:r>
          </a:p>
        </p:txBody>
      </p:sp>
      <p:grpSp>
        <p:nvGrpSpPr>
          <p:cNvPr id="6" name="Group 11">
            <a:extLst>
              <a:ext uri="{FF2B5EF4-FFF2-40B4-BE49-F238E27FC236}">
                <a16:creationId xmlns:a16="http://schemas.microsoft.com/office/drawing/2014/main" id="{DB652DCF-6D18-1C27-54D3-937057EC662A}"/>
              </a:ext>
            </a:extLst>
          </p:cNvPr>
          <p:cNvGrpSpPr/>
          <p:nvPr/>
        </p:nvGrpSpPr>
        <p:grpSpPr>
          <a:xfrm rot="-10800000">
            <a:off x="15087600" y="266700"/>
            <a:ext cx="4161751" cy="1184729"/>
            <a:chOff x="0" y="0"/>
            <a:chExt cx="2565722" cy="730386"/>
          </a:xfrm>
        </p:grpSpPr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D281E59-7E55-39F9-5EE0-927AA0B0FC5F}"/>
                </a:ext>
              </a:extLst>
            </p:cNvPr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A7AB8BFB-E6AF-52EC-94DF-E585E6C1676E}"/>
                </a:ext>
              </a:extLst>
            </p:cNvPr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2" name="Freeform 12">
            <a:extLst>
              <a:ext uri="{FF2B5EF4-FFF2-40B4-BE49-F238E27FC236}">
                <a16:creationId xmlns:a16="http://schemas.microsoft.com/office/drawing/2014/main" id="{D0DCCE0D-E559-374E-07B5-4A49C140A9C6}"/>
              </a:ext>
            </a:extLst>
          </p:cNvPr>
          <p:cNvSpPr/>
          <p:nvPr/>
        </p:nvSpPr>
        <p:spPr>
          <a:xfrm>
            <a:off x="10106127" y="-1196320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E5BBDA-37F9-05CF-D53F-7D0088607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019300"/>
            <a:ext cx="13084499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15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>
            <a:extLst>
              <a:ext uri="{FF2B5EF4-FFF2-40B4-BE49-F238E27FC236}">
                <a16:creationId xmlns:a16="http://schemas.microsoft.com/office/drawing/2014/main" id="{E6FF7608-622C-DE1E-55D1-91F10BD1D841}"/>
              </a:ext>
            </a:extLst>
          </p:cNvPr>
          <p:cNvSpPr txBox="1"/>
          <p:nvPr/>
        </p:nvSpPr>
        <p:spPr>
          <a:xfrm>
            <a:off x="304800" y="307636"/>
            <a:ext cx="1280160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7522"/>
              </a:lnSpc>
              <a:spcBef>
                <a:spcPct val="0"/>
              </a:spcBef>
            </a:pPr>
            <a:r>
              <a:rPr lang="en-US" sz="6268" b="1" dirty="0">
                <a:solidFill>
                  <a:srgbClr val="FFFF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INSIGHT</a:t>
            </a:r>
            <a:endParaRPr lang="en-US" sz="6268" b="1" dirty="0">
              <a:solidFill>
                <a:srgbClr val="FFFF00"/>
              </a:solidFill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31576F00-27E2-BD68-CFBE-A7A8CF086D59}"/>
              </a:ext>
            </a:extLst>
          </p:cNvPr>
          <p:cNvSpPr txBox="1"/>
          <p:nvPr/>
        </p:nvSpPr>
        <p:spPr>
          <a:xfrm rot="10800000">
            <a:off x="14982601" y="419100"/>
            <a:ext cx="3749748" cy="124652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05"/>
              </a:lnSpc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CAE9C-7655-1CB5-5CBB-94B0AA880373}"/>
              </a:ext>
            </a:extLst>
          </p:cNvPr>
          <p:cNvSpPr txBox="1"/>
          <p:nvPr/>
        </p:nvSpPr>
        <p:spPr>
          <a:xfrm>
            <a:off x="152400" y="2171700"/>
            <a:ext cx="1813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drawing and observing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Plot distribution of individual predictors by churn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combined with using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got some insights about this dataset.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95E516-FEE1-A073-EA15-E2FB6EAC08CF}"/>
              </a:ext>
            </a:extLst>
          </p:cNvPr>
          <p:cNvCxnSpPr>
            <a:cxnSpLocks/>
          </p:cNvCxnSpPr>
          <p:nvPr/>
        </p:nvCxnSpPr>
        <p:spPr>
          <a:xfrm>
            <a:off x="304800" y="1409700"/>
            <a:ext cx="3200400" cy="0"/>
          </a:xfrm>
          <a:prstGeom prst="line">
            <a:avLst/>
          </a:prstGeom>
          <a:ln w="76200">
            <a:solidFill>
              <a:srgbClr val="11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CDB9BB-2FB7-BBE1-65DF-42C3E6415AC7}"/>
              </a:ext>
            </a:extLst>
          </p:cNvPr>
          <p:cNvSpPr txBox="1"/>
          <p:nvPr/>
        </p:nvSpPr>
        <p:spPr>
          <a:xfrm>
            <a:off x="152400" y="4305300"/>
            <a:ext cx="1813560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600"/>
              </a:spcBef>
            </a:pPr>
            <a:r>
              <a:rPr lang="en-US" sz="3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1- Churn rates increase when the number of service calls increases</a:t>
            </a:r>
          </a:p>
          <a:p>
            <a:pPr algn="just">
              <a:spcBef>
                <a:spcPts val="6600"/>
              </a:spcBef>
            </a:pPr>
            <a:r>
              <a:rPr lang="en-US" sz="3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2- More customers churn when Total day minutes is greater than 300 and Total day charge is greater than 50</a:t>
            </a:r>
            <a:endParaRPr lang="en-US" sz="32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just">
              <a:spcBef>
                <a:spcPts val="6600"/>
              </a:spcBef>
            </a:pPr>
            <a:r>
              <a:rPr lang="en-US" sz="3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3- Churn rates increase when the customers </a:t>
            </a:r>
            <a:r>
              <a:rPr lang="en-US" sz="32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subcribed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the International plan</a:t>
            </a:r>
            <a:endParaRPr lang="en-US" sz="32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just">
              <a:spcBef>
                <a:spcPts val="6600"/>
              </a:spcBef>
            </a:pPr>
            <a:endParaRPr lang="en-US" sz="3200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81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>
            <a:extLst>
              <a:ext uri="{FF2B5EF4-FFF2-40B4-BE49-F238E27FC236}">
                <a16:creationId xmlns:a16="http://schemas.microsoft.com/office/drawing/2014/main" id="{E6FF7608-622C-DE1E-55D1-91F10BD1D841}"/>
              </a:ext>
            </a:extLst>
          </p:cNvPr>
          <p:cNvSpPr txBox="1"/>
          <p:nvPr/>
        </p:nvSpPr>
        <p:spPr>
          <a:xfrm>
            <a:off x="304799" y="419100"/>
            <a:ext cx="14256273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ts val="6600"/>
              </a:spcBef>
            </a:pPr>
            <a:r>
              <a:rPr lang="en-US" sz="6600" b="1" i="0" dirty="0">
                <a:solidFill>
                  <a:srgbClr val="FFFF00"/>
                </a:solidFill>
                <a:effectLst/>
                <a:latin typeface="Rockwell" panose="02060603020205020403" pitchFamily="18" charset="0"/>
              </a:rPr>
              <a:t>Churn rates increase</a:t>
            </a:r>
            <a:r>
              <a:rPr lang="en-US" sz="6600" b="1" i="0" dirty="0">
                <a:solidFill>
                  <a:schemeClr val="bg1"/>
                </a:solidFill>
                <a:effectLst/>
                <a:latin typeface="Rockwell" panose="02060603020205020403" pitchFamily="18" charset="0"/>
              </a:rPr>
              <a:t> when the number of </a:t>
            </a:r>
            <a:r>
              <a:rPr lang="en-US" sz="66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Rockwell" panose="02060603020205020403" pitchFamily="18" charset="0"/>
              </a:rPr>
              <a:t>service calls increases</a:t>
            </a:r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8856701C-794A-3271-B724-CFAA0030837D}"/>
              </a:ext>
            </a:extLst>
          </p:cNvPr>
          <p:cNvSpPr/>
          <p:nvPr/>
        </p:nvSpPr>
        <p:spPr>
          <a:xfrm rot="10800000">
            <a:off x="16207124" y="723900"/>
            <a:ext cx="4161751" cy="1184729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31576F00-27E2-BD68-CFBE-A7A8CF086D59}"/>
              </a:ext>
            </a:extLst>
          </p:cNvPr>
          <p:cNvSpPr txBox="1"/>
          <p:nvPr/>
        </p:nvSpPr>
        <p:spPr>
          <a:xfrm rot="10800000">
            <a:off x="14982601" y="419100"/>
            <a:ext cx="3749748" cy="124652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05"/>
              </a:lnSpc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CAE9C-7655-1CB5-5CBB-94B0AA880373}"/>
              </a:ext>
            </a:extLst>
          </p:cNvPr>
          <p:cNvSpPr txBox="1"/>
          <p:nvPr/>
        </p:nvSpPr>
        <p:spPr>
          <a:xfrm>
            <a:off x="10515600" y="4194363"/>
            <a:ext cx="6858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Through the chart, we can see that the number of customers churned is 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always lower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 However, with a 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total number of calls of 4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the number of customers churned and retained is 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almost equal.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And 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from the 5th call,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 number of customer churned is 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always higher.</a:t>
            </a:r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8DAE48-2EDB-32CD-0D63-5F106BAF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43300"/>
            <a:ext cx="892907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5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>
            <a:extLst>
              <a:ext uri="{FF2B5EF4-FFF2-40B4-BE49-F238E27FC236}">
                <a16:creationId xmlns:a16="http://schemas.microsoft.com/office/drawing/2014/main" id="{E6FF7608-622C-DE1E-55D1-91F10BD1D841}"/>
              </a:ext>
            </a:extLst>
          </p:cNvPr>
          <p:cNvSpPr txBox="1"/>
          <p:nvPr/>
        </p:nvSpPr>
        <p:spPr>
          <a:xfrm>
            <a:off x="304800" y="419100"/>
            <a:ext cx="15773400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600"/>
              </a:spcBef>
            </a:pPr>
            <a:r>
              <a:rPr lang="en-US" sz="5000" b="1" i="0" dirty="0">
                <a:solidFill>
                  <a:srgbClr val="FFFF00"/>
                </a:solidFill>
                <a:effectLst/>
                <a:latin typeface="Rockwell" panose="02060603020205020403" pitchFamily="18" charset="0"/>
              </a:rPr>
              <a:t>More customers churn </a:t>
            </a:r>
            <a:r>
              <a:rPr lang="en-US" sz="5000" b="1" i="0" dirty="0">
                <a:solidFill>
                  <a:schemeClr val="bg1"/>
                </a:solidFill>
                <a:effectLst/>
                <a:latin typeface="Rockwell" panose="02060603020205020403" pitchFamily="18" charset="0"/>
              </a:rPr>
              <a:t>when </a:t>
            </a:r>
            <a:r>
              <a:rPr lang="en-US" sz="5000" b="1" i="0" dirty="0">
                <a:solidFill>
                  <a:schemeClr val="accent6">
                    <a:lumMod val="75000"/>
                  </a:schemeClr>
                </a:solidFill>
                <a:effectLst/>
                <a:latin typeface="Rockwell" panose="02060603020205020403" pitchFamily="18" charset="0"/>
              </a:rPr>
              <a:t>Total day minutes</a:t>
            </a:r>
            <a:r>
              <a:rPr lang="en-US" sz="5000" b="1" i="0" dirty="0">
                <a:solidFill>
                  <a:schemeClr val="bg1"/>
                </a:solidFill>
                <a:effectLst/>
                <a:latin typeface="Rockwell" panose="02060603020205020403" pitchFamily="18" charset="0"/>
              </a:rPr>
              <a:t> is greater than 300 and </a:t>
            </a:r>
            <a:r>
              <a:rPr lang="en-US" sz="5000" b="1" i="0" dirty="0">
                <a:solidFill>
                  <a:schemeClr val="accent6">
                    <a:lumMod val="75000"/>
                  </a:schemeClr>
                </a:solidFill>
                <a:effectLst/>
                <a:latin typeface="Rockwell" panose="02060603020205020403" pitchFamily="18" charset="0"/>
              </a:rPr>
              <a:t>Total day charge</a:t>
            </a:r>
            <a:r>
              <a:rPr lang="en-US" sz="5000" b="1" i="0" dirty="0">
                <a:solidFill>
                  <a:schemeClr val="bg1"/>
                </a:solidFill>
                <a:effectLst/>
                <a:latin typeface="Rockwell" panose="02060603020205020403" pitchFamily="18" charset="0"/>
              </a:rPr>
              <a:t> is greater than 50</a:t>
            </a:r>
            <a:endParaRPr lang="en-US" sz="5000" b="0" i="0" dirty="0">
              <a:solidFill>
                <a:schemeClr val="bg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8856701C-794A-3271-B724-CFAA0030837D}"/>
              </a:ext>
            </a:extLst>
          </p:cNvPr>
          <p:cNvSpPr/>
          <p:nvPr/>
        </p:nvSpPr>
        <p:spPr>
          <a:xfrm rot="10800000">
            <a:off x="16651473" y="723900"/>
            <a:ext cx="4161751" cy="1184729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B4042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31576F00-27E2-BD68-CFBE-A7A8CF086D59}"/>
              </a:ext>
            </a:extLst>
          </p:cNvPr>
          <p:cNvSpPr txBox="1"/>
          <p:nvPr/>
        </p:nvSpPr>
        <p:spPr>
          <a:xfrm rot="10800000">
            <a:off x="14982601" y="419100"/>
            <a:ext cx="3749748" cy="124652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05"/>
              </a:lnSpc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CAE9C-7655-1CB5-5CBB-94B0AA880373}"/>
              </a:ext>
            </a:extLst>
          </p:cNvPr>
          <p:cNvSpPr txBox="1"/>
          <p:nvPr/>
        </p:nvSpPr>
        <p:spPr>
          <a:xfrm>
            <a:off x="304800" y="7842071"/>
            <a:ext cx="1577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Through the chart, we see that the number of customers </a:t>
            </a:r>
            <a:r>
              <a:rPr lang="en-US" sz="30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retained is always higher</a:t>
            </a:r>
            <a:r>
              <a:rPr lang="en-US" sz="3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but when the </a:t>
            </a:r>
            <a:r>
              <a:rPr lang="en-US" sz="30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Total day minutes is greater than 300</a:t>
            </a:r>
            <a:r>
              <a:rPr lang="en-US" sz="3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the number of customers </a:t>
            </a:r>
            <a:r>
              <a:rPr lang="en-US" sz="30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churned is higher</a:t>
            </a:r>
            <a:r>
              <a:rPr lang="en-US" sz="3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 The </a:t>
            </a:r>
            <a:r>
              <a:rPr lang="en-US" sz="30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same thing happens</a:t>
            </a:r>
            <a:r>
              <a:rPr lang="en-US" sz="3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when </a:t>
            </a:r>
            <a:r>
              <a:rPr lang="en-US" sz="30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Total day charge is greater than 50</a:t>
            </a:r>
            <a:r>
              <a:rPr lang="en-US" sz="3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 This is understandable because these two factors are closely related; the more you call, the higher the cost.</a:t>
            </a:r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E95972-C3B7-90F4-06AB-6D679060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705" y="3002943"/>
            <a:ext cx="5653389" cy="4281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ECB134-F860-AA6C-19C3-6DA691A9F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037362"/>
            <a:ext cx="5562600" cy="428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4E681C-1271-95BF-BB57-F810404F12C9}"/>
              </a:ext>
            </a:extLst>
          </p:cNvPr>
          <p:cNvSpPr txBox="1"/>
          <p:nvPr/>
        </p:nvSpPr>
        <p:spPr>
          <a:xfrm>
            <a:off x="762000" y="4346994"/>
            <a:ext cx="74663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For the group of customers who 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didn't </a:t>
            </a:r>
            <a:r>
              <a:rPr lang="en-US" sz="3200" b="0" i="0" dirty="0" err="1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subcribe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for the International plan, the number of 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retained customers was significantly higher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 However, for </a:t>
            </a:r>
            <a:r>
              <a:rPr lang="en-US" sz="3200" b="0" i="0" dirty="0" err="1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subcribed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 groups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the number of retained customers and churned customers was 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almost equal.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962261F7-1901-E50A-61CD-DDBE670B7E6C}"/>
              </a:ext>
            </a:extLst>
          </p:cNvPr>
          <p:cNvSpPr txBox="1"/>
          <p:nvPr/>
        </p:nvSpPr>
        <p:spPr>
          <a:xfrm>
            <a:off x="304800" y="419100"/>
            <a:ext cx="17627972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600"/>
              </a:spcBef>
            </a:pPr>
            <a:r>
              <a:rPr lang="en-US" sz="6600" b="1" i="0" dirty="0">
                <a:solidFill>
                  <a:srgbClr val="FFFF00"/>
                </a:solidFill>
                <a:effectLst/>
                <a:latin typeface="Rockwell" panose="02060603020205020403" pitchFamily="18" charset="0"/>
              </a:rPr>
              <a:t>Churn rates increase </a:t>
            </a:r>
            <a:r>
              <a:rPr lang="en-US" sz="6600" b="1" i="0" dirty="0">
                <a:solidFill>
                  <a:schemeClr val="bg1"/>
                </a:solidFill>
                <a:effectLst/>
                <a:latin typeface="Rockwell" panose="02060603020205020403" pitchFamily="18" charset="0"/>
              </a:rPr>
              <a:t>when the customers </a:t>
            </a:r>
            <a:r>
              <a:rPr lang="en-US" sz="6600" b="1" i="0" dirty="0" err="1">
                <a:solidFill>
                  <a:schemeClr val="bg1"/>
                </a:solidFill>
                <a:effectLst/>
                <a:latin typeface="Rockwell" panose="02060603020205020403" pitchFamily="18" charset="0"/>
              </a:rPr>
              <a:t>subcribed</a:t>
            </a:r>
            <a:r>
              <a:rPr lang="en-US" sz="6600" b="1" i="0" dirty="0">
                <a:solidFill>
                  <a:schemeClr val="bg1"/>
                </a:solidFill>
                <a:effectLst/>
                <a:latin typeface="Rockwell" panose="02060603020205020403" pitchFamily="18" charset="0"/>
              </a:rPr>
              <a:t> the </a:t>
            </a:r>
            <a:r>
              <a:rPr lang="en-US" sz="6600" b="1" i="0" dirty="0">
                <a:solidFill>
                  <a:schemeClr val="accent6">
                    <a:lumMod val="75000"/>
                  </a:schemeClr>
                </a:solidFill>
                <a:effectLst/>
                <a:latin typeface="Rockwell" panose="02060603020205020403" pitchFamily="18" charset="0"/>
              </a:rPr>
              <a:t>International plan</a:t>
            </a:r>
            <a:endParaRPr lang="en-US" sz="6600" b="0" i="0" dirty="0">
              <a:solidFill>
                <a:schemeClr val="accent6">
                  <a:lumMod val="75000"/>
                </a:schemeClr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A3425E05-A564-7B19-3D49-5D7B5FBCF154}"/>
              </a:ext>
            </a:extLst>
          </p:cNvPr>
          <p:cNvSpPr/>
          <p:nvPr/>
        </p:nvSpPr>
        <p:spPr>
          <a:xfrm rot="10800000">
            <a:off x="16459200" y="1589987"/>
            <a:ext cx="4161751" cy="1184729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8C70F-5C45-26F4-B326-CA6D5803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3536405"/>
            <a:ext cx="8788772" cy="516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6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191000" y="4439998"/>
            <a:ext cx="10706372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3- Data Preprocessing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88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>
            <a:extLst>
              <a:ext uri="{FF2B5EF4-FFF2-40B4-BE49-F238E27FC236}">
                <a16:creationId xmlns:a16="http://schemas.microsoft.com/office/drawing/2014/main" id="{7883FADC-7A05-A58B-5A3E-5CC3102176DD}"/>
              </a:ext>
            </a:extLst>
          </p:cNvPr>
          <p:cNvSpPr txBox="1"/>
          <p:nvPr/>
        </p:nvSpPr>
        <p:spPr>
          <a:xfrm>
            <a:off x="1219200" y="2923756"/>
            <a:ext cx="8763000" cy="96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7522"/>
              </a:lnSpc>
              <a:spcBef>
                <a:spcPct val="0"/>
              </a:spcBef>
            </a:pPr>
            <a:r>
              <a:rPr lang="en-US" sz="6268" b="1" dirty="0">
                <a:solidFill>
                  <a:srgbClr val="FFFF0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ENCODE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1D6E7BBD-E50E-F408-6F96-20A78365A25E}"/>
              </a:ext>
            </a:extLst>
          </p:cNvPr>
          <p:cNvSpPr txBox="1"/>
          <p:nvPr/>
        </p:nvSpPr>
        <p:spPr>
          <a:xfrm>
            <a:off x="1219200" y="6920299"/>
            <a:ext cx="8763000" cy="96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7522"/>
              </a:lnSpc>
              <a:spcBef>
                <a:spcPct val="0"/>
              </a:spcBef>
            </a:pPr>
            <a:r>
              <a:rPr lang="en-US" sz="6268" b="1" dirty="0">
                <a:solidFill>
                  <a:srgbClr val="FFFF0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SPLIT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B9C769-DD6D-A1E6-35B7-22996538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1688901"/>
            <a:ext cx="8432994" cy="373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C78BF-4C94-5662-07F9-405837DF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6959203"/>
            <a:ext cx="8432994" cy="2478863"/>
          </a:xfrm>
          <a:prstGeom prst="rect">
            <a:avLst/>
          </a:prstGeom>
        </p:spPr>
      </p:pic>
      <p:sp>
        <p:nvSpPr>
          <p:cNvPr id="12" name="Freeform 15">
            <a:extLst>
              <a:ext uri="{FF2B5EF4-FFF2-40B4-BE49-F238E27FC236}">
                <a16:creationId xmlns:a16="http://schemas.microsoft.com/office/drawing/2014/main" id="{9FDC48B5-C3E9-A466-0A3D-24A4AD0212ED}"/>
              </a:ext>
            </a:extLst>
          </p:cNvPr>
          <p:cNvSpPr/>
          <p:nvPr/>
        </p:nvSpPr>
        <p:spPr>
          <a:xfrm>
            <a:off x="-1066800" y="776067"/>
            <a:ext cx="4161751" cy="1184729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txBody>
          <a:bodyPr/>
          <a:lstStyle/>
          <a:p>
            <a:endParaRPr lang="en-US" sz="3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580DDB1-DCF6-3001-3230-6D0A28E5871F}"/>
              </a:ext>
            </a:extLst>
          </p:cNvPr>
          <p:cNvSpPr/>
          <p:nvPr/>
        </p:nvSpPr>
        <p:spPr>
          <a:xfrm>
            <a:off x="4495800" y="-547808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47DD548A-C97F-D46B-7752-8831626C10B4}"/>
              </a:ext>
            </a:extLst>
          </p:cNvPr>
          <p:cNvSpPr/>
          <p:nvPr/>
        </p:nvSpPr>
        <p:spPr>
          <a:xfrm>
            <a:off x="-309800" y="8963125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81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038600" y="4787131"/>
            <a:ext cx="10706372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4- BUILDING MODELS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4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1">
            <a:extLst>
              <a:ext uri="{FF2B5EF4-FFF2-40B4-BE49-F238E27FC236}">
                <a16:creationId xmlns:a16="http://schemas.microsoft.com/office/drawing/2014/main" id="{DB652DCF-6D18-1C27-54D3-937057EC662A}"/>
              </a:ext>
            </a:extLst>
          </p:cNvPr>
          <p:cNvGrpSpPr/>
          <p:nvPr/>
        </p:nvGrpSpPr>
        <p:grpSpPr>
          <a:xfrm rot="-10800000">
            <a:off x="15087600" y="266700"/>
            <a:ext cx="4161751" cy="1184729"/>
            <a:chOff x="0" y="0"/>
            <a:chExt cx="2565722" cy="730386"/>
          </a:xfrm>
        </p:grpSpPr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D281E59-7E55-39F9-5EE0-927AA0B0FC5F}"/>
                </a:ext>
              </a:extLst>
            </p:cNvPr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A7AB8BFB-E6AF-52EC-94DF-E585E6C1676E}"/>
                </a:ext>
              </a:extLst>
            </p:cNvPr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2" name="Freeform 12">
            <a:extLst>
              <a:ext uri="{FF2B5EF4-FFF2-40B4-BE49-F238E27FC236}">
                <a16:creationId xmlns:a16="http://schemas.microsoft.com/office/drawing/2014/main" id="{D0DCCE0D-E559-374E-07B5-4A49C140A9C6}"/>
              </a:ext>
            </a:extLst>
          </p:cNvPr>
          <p:cNvSpPr/>
          <p:nvPr/>
        </p:nvSpPr>
        <p:spPr>
          <a:xfrm>
            <a:off x="11039887" y="-1196320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76C4D3FD-30A4-5D45-E17B-02EA3200934E}"/>
              </a:ext>
            </a:extLst>
          </p:cNvPr>
          <p:cNvSpPr txBox="1"/>
          <p:nvPr/>
        </p:nvSpPr>
        <p:spPr>
          <a:xfrm>
            <a:off x="138218" y="349198"/>
            <a:ext cx="986790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6268" b="1" dirty="0">
                <a:solidFill>
                  <a:srgbClr val="FFFF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EVALUATION METHODS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EBC8B2-6D2A-4833-549F-A82029C07884}"/>
              </a:ext>
            </a:extLst>
          </p:cNvPr>
          <p:cNvCxnSpPr>
            <a:cxnSpLocks/>
          </p:cNvCxnSpPr>
          <p:nvPr/>
        </p:nvCxnSpPr>
        <p:spPr>
          <a:xfrm>
            <a:off x="228600" y="1451430"/>
            <a:ext cx="9067800" cy="0"/>
          </a:xfrm>
          <a:prstGeom prst="line">
            <a:avLst/>
          </a:prstGeom>
          <a:ln w="76200">
            <a:solidFill>
              <a:srgbClr val="11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2721B59-55D0-37F5-9637-AC441D6B15E7}"/>
              </a:ext>
            </a:extLst>
          </p:cNvPr>
          <p:cNvSpPr txBox="1"/>
          <p:nvPr/>
        </p:nvSpPr>
        <p:spPr>
          <a:xfrm>
            <a:off x="138218" y="2247900"/>
            <a:ext cx="170022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Since this is an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imbalanced dataset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in addition to the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Classification Accuracy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I will use the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Confusion Matrix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evaluate models. I also use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SMOTEENN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increase model performance.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 will give </a:t>
            </a:r>
            <a:r>
              <a:rPr lang="en-US" sz="3200" b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more importance</a:t>
            </a:r>
            <a:r>
              <a:rPr lang="en-US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good prediction models for </a:t>
            </a:r>
            <a:r>
              <a:rPr lang="en-US" sz="3200" b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 1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because it represents the class of customers likely to leave, which businesses are always concerned about first.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DF10D2-15A3-C333-14B1-D4639D808224}"/>
              </a:ext>
            </a:extLst>
          </p:cNvPr>
          <p:cNvSpPr txBox="1"/>
          <p:nvPr/>
        </p:nvSpPr>
        <p:spPr>
          <a:xfrm>
            <a:off x="133455" y="4761280"/>
            <a:ext cx="170022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400"/>
              </a:spcAft>
            </a:pP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 </a:t>
            </a:r>
            <a:r>
              <a:rPr lang="en-US" sz="32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builded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and evaluated 4 models:</a:t>
            </a:r>
          </a:p>
          <a:p>
            <a:pPr marL="457200" indent="-4572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00"/>
                </a:solidFill>
                <a:latin typeface="Roboto" panose="02000000000000000000" pitchFamily="2" charset="0"/>
              </a:rPr>
              <a:t>Decision Tree	</a:t>
            </a:r>
          </a:p>
          <a:p>
            <a:pPr marL="457200" indent="-4572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00"/>
                </a:solidFill>
                <a:latin typeface="Roboto" panose="02000000000000000000" pitchFamily="2" charset="0"/>
              </a:rPr>
              <a:t>Random Forest</a:t>
            </a:r>
          </a:p>
          <a:p>
            <a:pPr marL="457200" indent="-4572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00"/>
                </a:solidFill>
                <a:latin typeface="Roboto" panose="02000000000000000000" pitchFamily="2" charset="0"/>
              </a:rPr>
              <a:t>K-Nearest Neighbor </a:t>
            </a:r>
          </a:p>
          <a:p>
            <a:pPr marL="457200" indent="-4572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00"/>
                </a:solidFill>
                <a:latin typeface="Roboto" panose="02000000000000000000" pitchFamily="2" charset="0"/>
              </a:rPr>
              <a:t>Support Vector Machine</a:t>
            </a:r>
            <a:endParaRPr lang="en-US" sz="3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237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14">
            <a:extLst>
              <a:ext uri="{FF2B5EF4-FFF2-40B4-BE49-F238E27FC236}">
                <a16:creationId xmlns:a16="http://schemas.microsoft.com/office/drawing/2014/main" id="{BA466BAA-C210-254F-9D01-5E3C3597B485}"/>
              </a:ext>
            </a:extLst>
          </p:cNvPr>
          <p:cNvSpPr txBox="1"/>
          <p:nvPr/>
        </p:nvSpPr>
        <p:spPr>
          <a:xfrm>
            <a:off x="304800" y="304077"/>
            <a:ext cx="876300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7522"/>
              </a:lnSpc>
              <a:spcBef>
                <a:spcPct val="0"/>
              </a:spcBef>
            </a:pPr>
            <a:r>
              <a:rPr lang="en-US" sz="6270" b="1" dirty="0">
                <a:solidFill>
                  <a:schemeClr val="bg1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Model evaluation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2E91A54-8299-573E-9B94-25358A16CAEC}"/>
              </a:ext>
            </a:extLst>
          </p:cNvPr>
          <p:cNvCxnSpPr>
            <a:cxnSpLocks/>
          </p:cNvCxnSpPr>
          <p:nvPr/>
        </p:nvCxnSpPr>
        <p:spPr>
          <a:xfrm>
            <a:off x="304800" y="1381543"/>
            <a:ext cx="6553200" cy="0"/>
          </a:xfrm>
          <a:prstGeom prst="line">
            <a:avLst/>
          </a:prstGeom>
          <a:ln w="76200">
            <a:solidFill>
              <a:srgbClr val="11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 15">
            <a:extLst>
              <a:ext uri="{FF2B5EF4-FFF2-40B4-BE49-F238E27FC236}">
                <a16:creationId xmlns:a16="http://schemas.microsoft.com/office/drawing/2014/main" id="{1013765D-E459-19B1-7390-208678D32D82}"/>
              </a:ext>
            </a:extLst>
          </p:cNvPr>
          <p:cNvSpPr/>
          <p:nvPr/>
        </p:nvSpPr>
        <p:spPr>
          <a:xfrm rot="10800000">
            <a:off x="15316200" y="419100"/>
            <a:ext cx="4161751" cy="1184729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txBody>
          <a:bodyPr/>
          <a:lstStyle/>
          <a:p>
            <a:endParaRPr lang="en-US" sz="3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B7AD53-F91A-BFD4-B323-A79F99F6DDCD}"/>
              </a:ext>
            </a:extLst>
          </p:cNvPr>
          <p:cNvSpPr txBox="1"/>
          <p:nvPr/>
        </p:nvSpPr>
        <p:spPr>
          <a:xfrm>
            <a:off x="304800" y="1790700"/>
            <a:ext cx="9829800" cy="978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0" indent="-685800" algn="just">
              <a:lnSpc>
                <a:spcPts val="7522"/>
              </a:lnSpc>
              <a:spcBef>
                <a:spcPct val="0"/>
              </a:spcBef>
              <a:spcAft>
                <a:spcPts val="5400"/>
              </a:spcAft>
              <a:buFont typeface="Wingdings" panose="05000000000000000000" pitchFamily="2" charset="2"/>
              <a:buChar char="Ø"/>
            </a:pPr>
            <a:r>
              <a:rPr lang="en-US" sz="5500" b="1" dirty="0">
                <a:solidFill>
                  <a:srgbClr val="FFFF0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Random Forest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764E6E-551D-0FCB-5115-E28F0BE70503}"/>
              </a:ext>
            </a:extLst>
          </p:cNvPr>
          <p:cNvSpPr txBox="1"/>
          <p:nvPr/>
        </p:nvSpPr>
        <p:spPr>
          <a:xfrm>
            <a:off x="377686" y="8667474"/>
            <a:ext cx="16119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 best model is 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Random Forest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with the </a:t>
            </a:r>
            <a:r>
              <a:rPr lang="en-US" sz="3200" b="0" i="0" dirty="0" err="1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highet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 Classification Accuracy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and 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best prediction for class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F588C-4DFD-48AF-655B-7EC3374E7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51067"/>
            <a:ext cx="5606790" cy="4594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E20B45-CCE4-0B45-D846-4E0270FBC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3590925"/>
            <a:ext cx="7051276" cy="389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35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2649200" y="1319939"/>
            <a:ext cx="512327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b="1">
                <a:latin typeface="Rockwell" panose="02060603020205020403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8705275" y="5770361"/>
            <a:ext cx="2613061" cy="23530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83"/>
              </a:lnSpc>
            </a:pPr>
            <a:endParaRPr b="1"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-7625837" y="556919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b="1"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925335" y="311956"/>
            <a:ext cx="843733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 dirty="0">
                <a:solidFill>
                  <a:srgbClr val="56AE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OVERVIEW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0DF417-3146-968D-3B0B-36B5B555E558}"/>
              </a:ext>
            </a:extLst>
          </p:cNvPr>
          <p:cNvGrpSpPr/>
          <p:nvPr/>
        </p:nvGrpSpPr>
        <p:grpSpPr>
          <a:xfrm>
            <a:off x="1965759" y="1661139"/>
            <a:ext cx="9713425" cy="1030475"/>
            <a:chOff x="2986667" y="5770361"/>
            <a:chExt cx="2637949" cy="2353031"/>
          </a:xfrm>
        </p:grpSpPr>
        <p:grpSp>
          <p:nvGrpSpPr>
            <p:cNvPr id="54" name="Group 10">
              <a:extLst>
                <a:ext uri="{FF2B5EF4-FFF2-40B4-BE49-F238E27FC236}">
                  <a16:creationId xmlns:a16="http://schemas.microsoft.com/office/drawing/2014/main" id="{F934D0FE-ED64-5900-8128-E3717CF1F186}"/>
                </a:ext>
              </a:extLst>
            </p:cNvPr>
            <p:cNvGrpSpPr/>
            <p:nvPr/>
          </p:nvGrpSpPr>
          <p:grpSpPr>
            <a:xfrm>
              <a:off x="2986667" y="5770361"/>
              <a:ext cx="2613061" cy="2353031"/>
              <a:chOff x="0" y="-38100"/>
              <a:chExt cx="991873" cy="893170"/>
            </a:xfrm>
          </p:grpSpPr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CF732FFF-43E5-6852-F49E-F136E159A402}"/>
                  </a:ext>
                </a:extLst>
              </p:cNvPr>
              <p:cNvSpPr/>
              <p:nvPr/>
            </p:nvSpPr>
            <p:spPr>
              <a:xfrm>
                <a:off x="0" y="0"/>
                <a:ext cx="991873" cy="85507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5507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55070"/>
                    </a:lnTo>
                    <a:lnTo>
                      <a:pt x="0" y="855070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b="1" dirty="0">
                  <a:latin typeface="Rockwell" panose="020606030202050204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Box 12">
                <a:extLst>
                  <a:ext uri="{FF2B5EF4-FFF2-40B4-BE49-F238E27FC236}">
                    <a16:creationId xmlns:a16="http://schemas.microsoft.com/office/drawing/2014/main" id="{5D38EB65-1EF2-3631-407F-96E14C7D271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91873" cy="89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 b="1">
                  <a:latin typeface="Rockwell" panose="02060603020205020403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7" name="TextBox 37">
              <a:extLst>
                <a:ext uri="{FF2B5EF4-FFF2-40B4-BE49-F238E27FC236}">
                  <a16:creationId xmlns:a16="http://schemas.microsoft.com/office/drawing/2014/main" id="{D9818E8E-38E7-5B33-BFE5-702CD3884714}"/>
                </a:ext>
              </a:extLst>
            </p:cNvPr>
            <p:cNvSpPr txBox="1"/>
            <p:nvPr/>
          </p:nvSpPr>
          <p:spPr>
            <a:xfrm>
              <a:off x="3011555" y="5928736"/>
              <a:ext cx="2613061" cy="21173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914"/>
                </a:lnSpc>
              </a:pPr>
              <a:r>
                <a:rPr lang="en-US" sz="5735" b="1" dirty="0">
                  <a:solidFill>
                    <a:srgbClr val="FFFFFF"/>
                  </a:solidFill>
                  <a:latin typeface="Rockwell" panose="02060603020205020403" pitchFamily="18" charset="0"/>
                  <a:cs typeface="Arial" panose="020B0604020202020204" pitchFamily="34" charset="0"/>
                </a:rPr>
                <a:t>01 - Data Overview</a:t>
              </a:r>
            </a:p>
          </p:txBody>
        </p:sp>
      </p:grpSp>
      <p:grpSp>
        <p:nvGrpSpPr>
          <p:cNvPr id="103" name="Group 10">
            <a:extLst>
              <a:ext uri="{FF2B5EF4-FFF2-40B4-BE49-F238E27FC236}">
                <a16:creationId xmlns:a16="http://schemas.microsoft.com/office/drawing/2014/main" id="{B0CF8083-3DA9-129B-8185-C1F54B4C4451}"/>
              </a:ext>
            </a:extLst>
          </p:cNvPr>
          <p:cNvGrpSpPr/>
          <p:nvPr/>
        </p:nvGrpSpPr>
        <p:grpSpPr>
          <a:xfrm>
            <a:off x="1965759" y="8644475"/>
            <a:ext cx="9621783" cy="1030475"/>
            <a:chOff x="0" y="-38100"/>
            <a:chExt cx="991873" cy="893170"/>
          </a:xfrm>
        </p:grpSpPr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id="{BCE0AA4F-8DE1-2D70-8557-486A6007B495}"/>
                </a:ext>
              </a:extLst>
            </p:cNvPr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b="1" dirty="0">
                <a:latin typeface="Rockwell" panose="020606030202050204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6" name="TextBox 12">
              <a:extLst>
                <a:ext uri="{FF2B5EF4-FFF2-40B4-BE49-F238E27FC236}">
                  <a16:creationId xmlns:a16="http://schemas.microsoft.com/office/drawing/2014/main" id="{34685E34-3496-09F3-D0A6-14286B5D4E0D}"/>
                </a:ext>
              </a:extLst>
            </p:cNvPr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b="1">
                <a:latin typeface="Rockwell" panose="02060603020205020403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79AA028-5478-D503-A6D5-ADE6178476DE}"/>
              </a:ext>
            </a:extLst>
          </p:cNvPr>
          <p:cNvGrpSpPr/>
          <p:nvPr/>
        </p:nvGrpSpPr>
        <p:grpSpPr>
          <a:xfrm>
            <a:off x="1965759" y="3988918"/>
            <a:ext cx="9713425" cy="1030475"/>
            <a:chOff x="1965759" y="3406973"/>
            <a:chExt cx="9713425" cy="1030475"/>
          </a:xfrm>
        </p:grpSpPr>
        <p:grpSp>
          <p:nvGrpSpPr>
            <p:cNvPr id="88" name="Group 10">
              <a:extLst>
                <a:ext uri="{FF2B5EF4-FFF2-40B4-BE49-F238E27FC236}">
                  <a16:creationId xmlns:a16="http://schemas.microsoft.com/office/drawing/2014/main" id="{B161040C-656C-89F7-E794-5F4B9D33EA7F}"/>
                </a:ext>
              </a:extLst>
            </p:cNvPr>
            <p:cNvGrpSpPr/>
            <p:nvPr/>
          </p:nvGrpSpPr>
          <p:grpSpPr>
            <a:xfrm>
              <a:off x="1965759" y="3406973"/>
              <a:ext cx="9621783" cy="1030475"/>
              <a:chOff x="0" y="-38100"/>
              <a:chExt cx="991873" cy="893170"/>
            </a:xfrm>
          </p:grpSpPr>
          <p:sp>
            <p:nvSpPr>
              <p:cNvPr id="90" name="Freeform 11">
                <a:extLst>
                  <a:ext uri="{FF2B5EF4-FFF2-40B4-BE49-F238E27FC236}">
                    <a16:creationId xmlns:a16="http://schemas.microsoft.com/office/drawing/2014/main" id="{7C404E65-7326-8B84-F2DC-510C5B1D8BC9}"/>
                  </a:ext>
                </a:extLst>
              </p:cNvPr>
              <p:cNvSpPr/>
              <p:nvPr/>
            </p:nvSpPr>
            <p:spPr>
              <a:xfrm>
                <a:off x="0" y="0"/>
                <a:ext cx="991873" cy="85507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5507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55070"/>
                    </a:lnTo>
                    <a:lnTo>
                      <a:pt x="0" y="855070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b="1" dirty="0">
                  <a:latin typeface="Rockwell" panose="020606030202050204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TextBox 12">
                <a:extLst>
                  <a:ext uri="{FF2B5EF4-FFF2-40B4-BE49-F238E27FC236}">
                    <a16:creationId xmlns:a16="http://schemas.microsoft.com/office/drawing/2014/main" id="{2DF7A905-DB01-EEF9-B677-E926160D7DB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91873" cy="89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 b="1">
                  <a:latin typeface="Rockwell" panose="02060603020205020403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37">
              <a:extLst>
                <a:ext uri="{FF2B5EF4-FFF2-40B4-BE49-F238E27FC236}">
                  <a16:creationId xmlns:a16="http://schemas.microsoft.com/office/drawing/2014/main" id="{FF203B7B-2436-F82B-5AA5-DE5A1C64580A}"/>
                </a:ext>
              </a:extLst>
            </p:cNvPr>
            <p:cNvSpPr txBox="1"/>
            <p:nvPr/>
          </p:nvSpPr>
          <p:spPr>
            <a:xfrm>
              <a:off x="2057401" y="3430791"/>
              <a:ext cx="9621783" cy="9272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914"/>
                </a:lnSpc>
              </a:pPr>
              <a:r>
                <a:rPr lang="en-US" sz="5735" b="1" dirty="0">
                  <a:solidFill>
                    <a:srgbClr val="FFFFFF"/>
                  </a:solidFill>
                  <a:latin typeface="Rockwell" panose="02060603020205020403" pitchFamily="18" charset="0"/>
                  <a:cs typeface="Arial" panose="020B0604020202020204" pitchFamily="34" charset="0"/>
                </a:rPr>
                <a:t>02 - EDA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868A3D1-5FE4-53FA-04C6-665ACE93CB5B}"/>
              </a:ext>
            </a:extLst>
          </p:cNvPr>
          <p:cNvGrpSpPr/>
          <p:nvPr/>
        </p:nvGrpSpPr>
        <p:grpSpPr>
          <a:xfrm>
            <a:off x="1965759" y="6316697"/>
            <a:ext cx="9713424" cy="1030475"/>
            <a:chOff x="1965759" y="5152807"/>
            <a:chExt cx="9713424" cy="1030475"/>
          </a:xfrm>
        </p:grpSpPr>
        <p:grpSp>
          <p:nvGrpSpPr>
            <p:cNvPr id="93" name="Group 10">
              <a:extLst>
                <a:ext uri="{FF2B5EF4-FFF2-40B4-BE49-F238E27FC236}">
                  <a16:creationId xmlns:a16="http://schemas.microsoft.com/office/drawing/2014/main" id="{EB72F87D-F6D8-1210-75D5-6DB4266A738C}"/>
                </a:ext>
              </a:extLst>
            </p:cNvPr>
            <p:cNvGrpSpPr/>
            <p:nvPr/>
          </p:nvGrpSpPr>
          <p:grpSpPr>
            <a:xfrm>
              <a:off x="1965759" y="5152807"/>
              <a:ext cx="9621783" cy="1030475"/>
              <a:chOff x="0" y="-38100"/>
              <a:chExt cx="991873" cy="893170"/>
            </a:xfrm>
          </p:grpSpPr>
          <p:sp>
            <p:nvSpPr>
              <p:cNvPr id="95" name="Freeform 11">
                <a:extLst>
                  <a:ext uri="{FF2B5EF4-FFF2-40B4-BE49-F238E27FC236}">
                    <a16:creationId xmlns:a16="http://schemas.microsoft.com/office/drawing/2014/main" id="{EA36B33C-2EB4-C362-864D-F7643BCF704F}"/>
                  </a:ext>
                </a:extLst>
              </p:cNvPr>
              <p:cNvSpPr/>
              <p:nvPr/>
            </p:nvSpPr>
            <p:spPr>
              <a:xfrm>
                <a:off x="0" y="0"/>
                <a:ext cx="991873" cy="85507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5507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55070"/>
                    </a:lnTo>
                    <a:lnTo>
                      <a:pt x="0" y="855070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b="1" dirty="0">
                  <a:latin typeface="Rockwell" panose="020606030202050204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TextBox 12">
                <a:extLst>
                  <a:ext uri="{FF2B5EF4-FFF2-40B4-BE49-F238E27FC236}">
                    <a16:creationId xmlns:a16="http://schemas.microsoft.com/office/drawing/2014/main" id="{6DE7EEB1-434F-F170-60DB-FB67B6357B0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91873" cy="89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 b="1">
                  <a:latin typeface="Rockwell" panose="02060603020205020403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" name="TextBox 37">
              <a:extLst>
                <a:ext uri="{FF2B5EF4-FFF2-40B4-BE49-F238E27FC236}">
                  <a16:creationId xmlns:a16="http://schemas.microsoft.com/office/drawing/2014/main" id="{8936EAC3-1531-2CD4-C07A-42186D0B10A1}"/>
                </a:ext>
              </a:extLst>
            </p:cNvPr>
            <p:cNvSpPr txBox="1"/>
            <p:nvPr/>
          </p:nvSpPr>
          <p:spPr>
            <a:xfrm>
              <a:off x="2057400" y="5186694"/>
              <a:ext cx="9621783" cy="9272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914"/>
                </a:lnSpc>
              </a:pPr>
              <a:r>
                <a:rPr lang="en-US" sz="5735" b="1" dirty="0">
                  <a:solidFill>
                    <a:srgbClr val="FFFFFF"/>
                  </a:solidFill>
                  <a:latin typeface="Rockwell" panose="02060603020205020403" pitchFamily="18" charset="0"/>
                  <a:cs typeface="Arial" panose="020B0604020202020204" pitchFamily="34" charset="0"/>
                </a:rPr>
                <a:t>03 - Data Preprocessing</a:t>
              </a:r>
            </a:p>
          </p:txBody>
        </p:sp>
      </p:grpSp>
      <p:sp>
        <p:nvSpPr>
          <p:cNvPr id="4" name="TextBox 37">
            <a:extLst>
              <a:ext uri="{FF2B5EF4-FFF2-40B4-BE49-F238E27FC236}">
                <a16:creationId xmlns:a16="http://schemas.microsoft.com/office/drawing/2014/main" id="{F18BA1E0-3C54-D3EF-1F6D-FF39316FDB5B}"/>
              </a:ext>
            </a:extLst>
          </p:cNvPr>
          <p:cNvSpPr txBox="1"/>
          <p:nvPr/>
        </p:nvSpPr>
        <p:spPr>
          <a:xfrm>
            <a:off x="2086896" y="8688432"/>
            <a:ext cx="9621783" cy="927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14"/>
              </a:lnSpc>
            </a:pPr>
            <a:r>
              <a:rPr lang="en-US" sz="5735" b="1" dirty="0">
                <a:solidFill>
                  <a:srgbClr val="FFFF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04 - Building Model</a:t>
            </a:r>
          </a:p>
        </p:txBody>
      </p:sp>
    </p:spTree>
    <p:extLst>
      <p:ext uri="{BB962C8B-B14F-4D97-AF65-F5344CB8AC3E}">
        <p14:creationId xmlns:p14="http://schemas.microsoft.com/office/powerpoint/2010/main" val="463942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14">
            <a:extLst>
              <a:ext uri="{FF2B5EF4-FFF2-40B4-BE49-F238E27FC236}">
                <a16:creationId xmlns:a16="http://schemas.microsoft.com/office/drawing/2014/main" id="{BA466BAA-C210-254F-9D01-5E3C3597B485}"/>
              </a:ext>
            </a:extLst>
          </p:cNvPr>
          <p:cNvSpPr txBox="1"/>
          <p:nvPr/>
        </p:nvSpPr>
        <p:spPr>
          <a:xfrm>
            <a:off x="304800" y="304077"/>
            <a:ext cx="876300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7522"/>
              </a:lnSpc>
              <a:spcBef>
                <a:spcPct val="0"/>
              </a:spcBef>
            </a:pPr>
            <a:r>
              <a:rPr lang="en-US" sz="6270" b="1" dirty="0">
                <a:solidFill>
                  <a:schemeClr val="bg1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Model evaluation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2E91A54-8299-573E-9B94-25358A16CAEC}"/>
              </a:ext>
            </a:extLst>
          </p:cNvPr>
          <p:cNvCxnSpPr>
            <a:cxnSpLocks/>
          </p:cNvCxnSpPr>
          <p:nvPr/>
        </p:nvCxnSpPr>
        <p:spPr>
          <a:xfrm>
            <a:off x="304800" y="1381543"/>
            <a:ext cx="6553200" cy="0"/>
          </a:xfrm>
          <a:prstGeom prst="line">
            <a:avLst/>
          </a:prstGeom>
          <a:ln w="76200">
            <a:solidFill>
              <a:srgbClr val="11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 15">
            <a:extLst>
              <a:ext uri="{FF2B5EF4-FFF2-40B4-BE49-F238E27FC236}">
                <a16:creationId xmlns:a16="http://schemas.microsoft.com/office/drawing/2014/main" id="{1013765D-E459-19B1-7390-208678D32D82}"/>
              </a:ext>
            </a:extLst>
          </p:cNvPr>
          <p:cNvSpPr/>
          <p:nvPr/>
        </p:nvSpPr>
        <p:spPr>
          <a:xfrm rot="10800000">
            <a:off x="15316200" y="419100"/>
            <a:ext cx="4161751" cy="1184729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txBody>
          <a:bodyPr/>
          <a:lstStyle/>
          <a:p>
            <a:endParaRPr lang="en-US" sz="3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B7AD53-F91A-BFD4-B323-A79F99F6DDCD}"/>
              </a:ext>
            </a:extLst>
          </p:cNvPr>
          <p:cNvSpPr txBox="1"/>
          <p:nvPr/>
        </p:nvSpPr>
        <p:spPr>
          <a:xfrm>
            <a:off x="304800" y="1790700"/>
            <a:ext cx="9829800" cy="978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0" indent="-685800" algn="just">
              <a:lnSpc>
                <a:spcPts val="7522"/>
              </a:lnSpc>
              <a:spcBef>
                <a:spcPct val="0"/>
              </a:spcBef>
              <a:spcAft>
                <a:spcPts val="5400"/>
              </a:spcAft>
              <a:buFont typeface="Wingdings" panose="05000000000000000000" pitchFamily="2" charset="2"/>
              <a:buChar char="Ø"/>
            </a:pPr>
            <a:r>
              <a:rPr lang="en-US" sz="5500" b="1" dirty="0">
                <a:solidFill>
                  <a:srgbClr val="FFFF0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Decision Tree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764E6E-551D-0FCB-5115-E28F0BE70503}"/>
              </a:ext>
            </a:extLst>
          </p:cNvPr>
          <p:cNvSpPr txBox="1"/>
          <p:nvPr/>
        </p:nvSpPr>
        <p:spPr>
          <a:xfrm>
            <a:off x="304800" y="8965227"/>
            <a:ext cx="1554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Decision Tree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is also a good model with the 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shortest training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101CA-2591-06FF-F8EE-70216E4B9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99" y="3009900"/>
            <a:ext cx="6086401" cy="5134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EC54D6-0B25-80C2-8623-06442DCC2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3333367"/>
            <a:ext cx="8051445" cy="448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47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84663" y="4242746"/>
            <a:ext cx="10121737" cy="2581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543"/>
              </a:lnSpc>
            </a:pPr>
            <a:r>
              <a:rPr lang="en-US" sz="7530" b="1" spc="459" dirty="0" err="1">
                <a:solidFill>
                  <a:srgbClr val="FFFFFF"/>
                </a:solidFill>
                <a:latin typeface="Rockwell" panose="02060603020205020403" pitchFamily="18" charset="0"/>
              </a:rPr>
              <a:t>Thank's</a:t>
            </a:r>
            <a:r>
              <a:rPr lang="en-US" sz="7530" b="1" spc="459" dirty="0">
                <a:solidFill>
                  <a:srgbClr val="FFFFFF"/>
                </a:solidFill>
                <a:latin typeface="Rockwell" panose="02060603020205020403" pitchFamily="18" charset="0"/>
              </a:rPr>
              <a:t> For Watching</a:t>
            </a:r>
          </a:p>
        </p:txBody>
      </p:sp>
      <p:sp>
        <p:nvSpPr>
          <p:cNvPr id="8" name="Freeform 8"/>
          <p:cNvSpPr/>
          <p:nvPr/>
        </p:nvSpPr>
        <p:spPr>
          <a:xfrm>
            <a:off x="2264153" y="1800947"/>
            <a:ext cx="720510" cy="835374"/>
          </a:xfrm>
          <a:custGeom>
            <a:avLst/>
            <a:gdLst/>
            <a:ahLst/>
            <a:cxnLst/>
            <a:rect l="l" t="t" r="r" b="b"/>
            <a:pathLst>
              <a:path w="720510" h="835374">
                <a:moveTo>
                  <a:pt x="0" y="0"/>
                </a:moveTo>
                <a:lnTo>
                  <a:pt x="720511" y="0"/>
                </a:lnTo>
                <a:lnTo>
                  <a:pt x="720511" y="835374"/>
                </a:lnTo>
                <a:lnTo>
                  <a:pt x="0" y="83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Rockwell" panose="02060603020205020403" pitchFamily="18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Rockwell" panose="02060603020205020403" pitchFamily="18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2434923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Rockwell" panose="02060603020205020403" pitchFamily="18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Rockwell" panose="02060603020205020403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219428" y="4623018"/>
            <a:ext cx="8763000" cy="96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6268" b="1" dirty="0">
                <a:solidFill>
                  <a:srgbClr val="FFFF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1- DATA OVERVIEW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Rockwell" panose="02060603020205020403" pitchFamily="18" charset="0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2434923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0" y="190500"/>
            <a:ext cx="8763000" cy="96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6268" b="1" dirty="0">
                <a:solidFill>
                  <a:srgbClr val="FFFF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1- DATA DISCOVERY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B0904-7B66-152A-A897-21395DE07473}"/>
              </a:ext>
            </a:extLst>
          </p:cNvPr>
          <p:cNvSpPr txBox="1"/>
          <p:nvPr/>
        </p:nvSpPr>
        <p:spPr>
          <a:xfrm>
            <a:off x="304800" y="1485900"/>
            <a:ext cx="17678400" cy="897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This is a dataset containing customer information of a telecom business. This data has 3333 rows and 20 columns, includes:</a:t>
            </a:r>
            <a:endParaRPr lang="en-US" sz="2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State: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State where the customer lives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Account </a:t>
            </a:r>
            <a:r>
              <a:rPr lang="en-US" sz="21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lenght</a:t>
            </a: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 length of time a customer uses a business's services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Area code: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Area code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International plan: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Indicates whether the customer is subscribed to an international calling plan (Yes or No)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Voice mail plan: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Indicates whether the customer is subscribed to a voice mail service plan (Yes or No)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Number </a:t>
            </a:r>
            <a:r>
              <a:rPr lang="en-US" sz="21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vmail</a:t>
            </a: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messages: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 number of voicemail messages the customer has received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day minutes: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Total number of calling minutes during daytime hours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day calls: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Total number of calls made during the daytime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day charge: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Total charges for calls during daytime hours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eve minutes: Total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number of calling minutes during the evening hours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eve calls: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Total number of calls made during the evening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eve charge: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Total charges for calls during evening hours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night minutes: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Total number of calling minutes during night time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night calls: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Total number of calls made during night time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night charge: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Total charges for calls during night time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</a:t>
            </a:r>
            <a:r>
              <a:rPr lang="en-US" sz="21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intl</a:t>
            </a: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minutes: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Total international calling minutes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</a:t>
            </a:r>
            <a:r>
              <a:rPr lang="en-US" sz="21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intl</a:t>
            </a: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calls: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Total number of international calls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Total </a:t>
            </a:r>
            <a:r>
              <a:rPr lang="en-US" sz="21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intl</a:t>
            </a: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charge: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Total charges for international calls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Customer service calls: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Total customer service calls</a:t>
            </a:r>
          </a:p>
          <a:p>
            <a:pPr algn="just">
              <a:spcBef>
                <a:spcPts val="600"/>
              </a:spcBef>
            </a:pPr>
            <a:r>
              <a:rPr lang="en-US" sz="21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	Churn: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Indicates whether the customer churned (True is Yes, False is No)</a:t>
            </a:r>
          </a:p>
        </p:txBody>
      </p:sp>
    </p:spTree>
    <p:extLst>
      <p:ext uri="{BB962C8B-B14F-4D97-AF65-F5344CB8AC3E}">
        <p14:creationId xmlns:p14="http://schemas.microsoft.com/office/powerpoint/2010/main" val="3750646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434923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-1219200" y="419099"/>
            <a:ext cx="8763000" cy="96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6268" b="1" dirty="0">
                <a:solidFill>
                  <a:srgbClr val="FFFF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DATA SAMPLE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785D8E-7396-3FA7-319E-6DA9EDC4DF9D}"/>
              </a:ext>
            </a:extLst>
          </p:cNvPr>
          <p:cNvCxnSpPr>
            <a:cxnSpLocks/>
          </p:cNvCxnSpPr>
          <p:nvPr/>
        </p:nvCxnSpPr>
        <p:spPr>
          <a:xfrm>
            <a:off x="304800" y="1381543"/>
            <a:ext cx="5253038" cy="0"/>
          </a:xfrm>
          <a:prstGeom prst="line">
            <a:avLst/>
          </a:prstGeom>
          <a:ln w="76200">
            <a:solidFill>
              <a:srgbClr val="11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4">
            <a:extLst>
              <a:ext uri="{FF2B5EF4-FFF2-40B4-BE49-F238E27FC236}">
                <a16:creationId xmlns:a16="http://schemas.microsoft.com/office/drawing/2014/main" id="{00DF42E3-0A69-F35E-3274-78F1E2EAF136}"/>
              </a:ext>
            </a:extLst>
          </p:cNvPr>
          <p:cNvGrpSpPr/>
          <p:nvPr/>
        </p:nvGrpSpPr>
        <p:grpSpPr>
          <a:xfrm rot="10800000">
            <a:off x="15316200" y="419100"/>
            <a:ext cx="4161751" cy="1184729"/>
            <a:chOff x="0" y="0"/>
            <a:chExt cx="2565722" cy="730386"/>
          </a:xfrm>
        </p:grpSpPr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8598406B-F07E-80C6-4FF6-5807EC08A800}"/>
                </a:ext>
              </a:extLst>
            </p:cNvPr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16">
              <a:extLst>
                <a:ext uri="{FF2B5EF4-FFF2-40B4-BE49-F238E27FC236}">
                  <a16:creationId xmlns:a16="http://schemas.microsoft.com/office/drawing/2014/main" id="{062CE3C6-872B-75DC-4E1D-5B51E6C1B566}"/>
                </a:ext>
              </a:extLst>
            </p:cNvPr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A1A6615-4B4E-75B8-EE34-EBDA4C62F9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" y="2580862"/>
            <a:ext cx="15849600" cy="632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53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541055E-7D15-2BE1-94A1-A171825C0255}"/>
              </a:ext>
            </a:extLst>
          </p:cNvPr>
          <p:cNvGrpSpPr/>
          <p:nvPr/>
        </p:nvGrpSpPr>
        <p:grpSpPr>
          <a:xfrm>
            <a:off x="1371600" y="2619643"/>
            <a:ext cx="4161751" cy="1184729"/>
            <a:chOff x="1772430" y="691015"/>
            <a:chExt cx="4161751" cy="1184729"/>
          </a:xfrm>
        </p:grpSpPr>
        <p:grpSp>
          <p:nvGrpSpPr>
            <p:cNvPr id="2" name="Group 2"/>
            <p:cNvGrpSpPr/>
            <p:nvPr/>
          </p:nvGrpSpPr>
          <p:grpSpPr>
            <a:xfrm>
              <a:off x="1772430" y="691015"/>
              <a:ext cx="4161751" cy="1184729"/>
              <a:chOff x="0" y="0"/>
              <a:chExt cx="2565722" cy="730386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565722" cy="730386"/>
              </a:xfrm>
              <a:custGeom>
                <a:avLst/>
                <a:gdLst/>
                <a:ahLst/>
                <a:cxnLst/>
                <a:rect l="l" t="t" r="r" b="b"/>
                <a:pathLst>
                  <a:path w="2565722" h="730386">
                    <a:moveTo>
                      <a:pt x="0" y="0"/>
                    </a:moveTo>
                    <a:lnTo>
                      <a:pt x="2362522" y="0"/>
                    </a:lnTo>
                    <a:lnTo>
                      <a:pt x="2565722" y="365193"/>
                    </a:lnTo>
                    <a:lnTo>
                      <a:pt x="2362522" y="730386"/>
                    </a:lnTo>
                    <a:lnTo>
                      <a:pt x="0" y="730386"/>
                    </a:lnTo>
                    <a:lnTo>
                      <a:pt x="203200" y="3651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5DA0"/>
              </a:solidFill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177800" y="-38100"/>
                <a:ext cx="2311722" cy="768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480664" y="969142"/>
              <a:ext cx="2745282" cy="609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85"/>
                </a:lnSpc>
                <a:spcBef>
                  <a:spcPct val="0"/>
                </a:spcBef>
              </a:pPr>
              <a:r>
                <a:rPr lang="en-US" sz="3757" dirty="0">
                  <a:solidFill>
                    <a:srgbClr val="051D40"/>
                  </a:solidFill>
                  <a:latin typeface="Rockwell" panose="02060603020205020403" pitchFamily="18" charset="0"/>
                  <a:cs typeface="Arial" panose="020B0604020202020204" pitchFamily="34" charset="0"/>
                </a:rPr>
                <a:t>Check null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FDE5E8E-DE7D-C004-D6C9-A9C9D936CFCA}"/>
              </a:ext>
            </a:extLst>
          </p:cNvPr>
          <p:cNvGrpSpPr/>
          <p:nvPr/>
        </p:nvGrpSpPr>
        <p:grpSpPr>
          <a:xfrm>
            <a:off x="12600567" y="7703397"/>
            <a:ext cx="4866589" cy="1246531"/>
            <a:chOff x="12344398" y="7752355"/>
            <a:chExt cx="4866589" cy="1246531"/>
          </a:xfrm>
        </p:grpSpPr>
        <p:grpSp>
          <p:nvGrpSpPr>
            <p:cNvPr id="14" name="Group 14"/>
            <p:cNvGrpSpPr/>
            <p:nvPr/>
          </p:nvGrpSpPr>
          <p:grpSpPr>
            <a:xfrm rot="10800000">
              <a:off x="12344398" y="7752355"/>
              <a:ext cx="4866589" cy="1246531"/>
              <a:chOff x="1" y="-38100"/>
              <a:chExt cx="3000255" cy="76848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" y="1"/>
                <a:ext cx="3000255" cy="730386"/>
              </a:xfrm>
              <a:custGeom>
                <a:avLst/>
                <a:gdLst/>
                <a:ahLst/>
                <a:cxnLst/>
                <a:rect l="l" t="t" r="r" b="b"/>
                <a:pathLst>
                  <a:path w="2565722" h="730386">
                    <a:moveTo>
                      <a:pt x="0" y="0"/>
                    </a:moveTo>
                    <a:lnTo>
                      <a:pt x="2362522" y="0"/>
                    </a:lnTo>
                    <a:lnTo>
                      <a:pt x="2565722" y="365193"/>
                    </a:lnTo>
                    <a:lnTo>
                      <a:pt x="2362522" y="730386"/>
                    </a:lnTo>
                    <a:lnTo>
                      <a:pt x="0" y="730386"/>
                    </a:lnTo>
                    <a:lnTo>
                      <a:pt x="203200" y="3651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F4FF"/>
              </a:solidFill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177800" y="-38100"/>
                <a:ext cx="2311722" cy="768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2696816" y="7997762"/>
              <a:ext cx="4161751" cy="6097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185"/>
                </a:lnSpc>
                <a:spcBef>
                  <a:spcPct val="0"/>
                </a:spcBef>
              </a:pPr>
              <a:r>
                <a:rPr lang="en-US" sz="3757" dirty="0">
                  <a:solidFill>
                    <a:srgbClr val="051D40"/>
                  </a:solidFill>
                  <a:latin typeface="Rockwell" panose="02060603020205020403" pitchFamily="18" charset="0"/>
                  <a:cs typeface="Arial" panose="020B0604020202020204" pitchFamily="34" charset="0"/>
                </a:rPr>
                <a:t>Check duplicate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 28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F35C6B-9B9B-CBD2-0CF1-196BD417F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975" y="357318"/>
            <a:ext cx="3581400" cy="56906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5FE477-0889-922E-0B0A-A3011EF69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7410958"/>
            <a:ext cx="5509751" cy="183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1">
            <a:extLst>
              <a:ext uri="{FF2B5EF4-FFF2-40B4-BE49-F238E27FC236}">
                <a16:creationId xmlns:a16="http://schemas.microsoft.com/office/drawing/2014/main" id="{DB652DCF-6D18-1C27-54D3-937057EC662A}"/>
              </a:ext>
            </a:extLst>
          </p:cNvPr>
          <p:cNvGrpSpPr/>
          <p:nvPr/>
        </p:nvGrpSpPr>
        <p:grpSpPr>
          <a:xfrm rot="-10800000">
            <a:off x="15087600" y="266700"/>
            <a:ext cx="4161751" cy="1184729"/>
            <a:chOff x="0" y="0"/>
            <a:chExt cx="2565722" cy="730386"/>
          </a:xfrm>
        </p:grpSpPr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D281E59-7E55-39F9-5EE0-927AA0B0FC5F}"/>
                </a:ext>
              </a:extLst>
            </p:cNvPr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A7AB8BFB-E6AF-52EC-94DF-E585E6C1676E}"/>
                </a:ext>
              </a:extLst>
            </p:cNvPr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2" name="Freeform 12">
            <a:extLst>
              <a:ext uri="{FF2B5EF4-FFF2-40B4-BE49-F238E27FC236}">
                <a16:creationId xmlns:a16="http://schemas.microsoft.com/office/drawing/2014/main" id="{D0DCCE0D-E559-374E-07B5-4A49C140A9C6}"/>
              </a:ext>
            </a:extLst>
          </p:cNvPr>
          <p:cNvSpPr/>
          <p:nvPr/>
        </p:nvSpPr>
        <p:spPr>
          <a:xfrm>
            <a:off x="10106127" y="-1196320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76C4D3FD-30A4-5D45-E17B-02EA3200934E}"/>
              </a:ext>
            </a:extLst>
          </p:cNvPr>
          <p:cNvSpPr txBox="1"/>
          <p:nvPr/>
        </p:nvSpPr>
        <p:spPr>
          <a:xfrm>
            <a:off x="-1219200" y="419099"/>
            <a:ext cx="8763000" cy="96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6268" b="1" dirty="0">
                <a:solidFill>
                  <a:srgbClr val="FFFF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CHECK VALUES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EBC8B2-6D2A-4833-549F-A82029C07884}"/>
              </a:ext>
            </a:extLst>
          </p:cNvPr>
          <p:cNvCxnSpPr>
            <a:cxnSpLocks/>
          </p:cNvCxnSpPr>
          <p:nvPr/>
        </p:nvCxnSpPr>
        <p:spPr>
          <a:xfrm>
            <a:off x="228600" y="1451430"/>
            <a:ext cx="5253038" cy="0"/>
          </a:xfrm>
          <a:prstGeom prst="line">
            <a:avLst/>
          </a:prstGeom>
          <a:ln w="76200">
            <a:solidFill>
              <a:srgbClr val="11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31C024-61A7-B3A2-B18E-AF3D239ED738}"/>
              </a:ext>
            </a:extLst>
          </p:cNvPr>
          <p:cNvSpPr txBox="1"/>
          <p:nvPr/>
        </p:nvSpPr>
        <p:spPr>
          <a:xfrm>
            <a:off x="0" y="2400300"/>
            <a:ext cx="8648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Check if the dataset has negative values or not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6E0F63-D265-B1F1-EDE6-1006F84D5407}"/>
              </a:ext>
            </a:extLst>
          </p:cNvPr>
          <p:cNvSpPr txBox="1"/>
          <p:nvPr/>
        </p:nvSpPr>
        <p:spPr>
          <a:xfrm>
            <a:off x="9982200" y="2369523"/>
            <a:ext cx="7820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Check values in categorical columns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F4B2136-8B3A-F6E2-2232-E19AC4E52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505642"/>
            <a:ext cx="7841807" cy="3275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022DA59-034D-07C5-5DDB-1AC51462A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127" y="3505640"/>
            <a:ext cx="7129464" cy="327571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2721B59-55D0-37F5-9637-AC441D6B15E7}"/>
              </a:ext>
            </a:extLst>
          </p:cNvPr>
          <p:cNvSpPr txBox="1"/>
          <p:nvPr/>
        </p:nvSpPr>
        <p:spPr>
          <a:xfrm>
            <a:off x="233361" y="8314909"/>
            <a:ext cx="170022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 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Conclusion: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This dataset seems quite good. It has no null or duplicate values and these data types is correct. Besides, the values ​​in the columns are valid.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0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038600" y="4787131"/>
            <a:ext cx="1070637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2- EDA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27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-209390" y="214887"/>
            <a:ext cx="8763000" cy="96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6268" b="1" dirty="0">
                <a:solidFill>
                  <a:srgbClr val="FFFFFF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TARGET VARIANCE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785D8E-7396-3FA7-319E-6DA9EDC4DF9D}"/>
              </a:ext>
            </a:extLst>
          </p:cNvPr>
          <p:cNvCxnSpPr/>
          <p:nvPr/>
        </p:nvCxnSpPr>
        <p:spPr>
          <a:xfrm>
            <a:off x="419100" y="1409700"/>
            <a:ext cx="173736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92FC73-2730-D026-A97E-4D00743B8478}"/>
              </a:ext>
            </a:extLst>
          </p:cNvPr>
          <p:cNvSpPr txBox="1"/>
          <p:nvPr/>
        </p:nvSpPr>
        <p:spPr>
          <a:xfrm>
            <a:off x="9448800" y="3742494"/>
            <a:ext cx="7162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There are 2850 users (85,5%) retained and 483 users (14,5%) churned. </a:t>
            </a:r>
            <a:r>
              <a:rPr lang="en-US" sz="36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This data is highly imbalanced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it need to be processed before building the models.</a:t>
            </a:r>
            <a:endParaRPr lang="en-US" sz="3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E7D84-6471-C4B8-EA15-5412BBE9FF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545" y="2856462"/>
            <a:ext cx="6857999" cy="58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92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802</Words>
  <Application>Microsoft Office PowerPoint</Application>
  <PresentationFormat>Custom</PresentationFormat>
  <Paragraphs>72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Wingdings</vt:lpstr>
      <vt:lpstr>Rockwell</vt:lpstr>
      <vt:lpstr>Arial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Dark Professional Geometric Business Project Presentation</dc:title>
  <dc:creator>Đức</dc:creator>
  <cp:lastModifiedBy>Đức Nguyễn</cp:lastModifiedBy>
  <cp:revision>37</cp:revision>
  <dcterms:created xsi:type="dcterms:W3CDTF">2006-08-16T00:00:00Z</dcterms:created>
  <dcterms:modified xsi:type="dcterms:W3CDTF">2024-06-08T04:30:22Z</dcterms:modified>
  <dc:identifier>DAF1DHc_G9M</dc:identifier>
</cp:coreProperties>
</file>